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1758" y="39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9390-EFB2-46B5-A70F-6997E73DBE8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C5E3-B215-4B02-B041-17FF93D6C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ORKGROUP\_2018\____2018_January_LEAFLET_EZHEMES_VYP_iz_MAT_regions Folder\___PowerPoint___\____2018_January_B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2"/>
          <p:cNvSpPr txBox="1"/>
          <p:nvPr/>
        </p:nvSpPr>
        <p:spPr>
          <a:xfrm>
            <a:off x="3912856" y="1479877"/>
            <a:ext cx="2758440" cy="265380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dirty="0">
                <a:solidFill>
                  <a:srgbClr val="231F20"/>
                </a:solidFill>
                <a:latin typeface="Arial"/>
                <a:cs typeface="Arial"/>
              </a:rPr>
              <a:t>Если ежемесячный доход на каждого члена вашей семьи (дети и родители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посл</a:t>
            </a:r>
            <a:r>
              <a:rPr sz="9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дние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меся</a:t>
            </a:r>
            <a:r>
              <a:rPr sz="950" b="1" spc="-15" dirty="0" err="1" smtClean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был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меньше</a:t>
            </a:r>
            <a:endParaRPr sz="95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200" b="1" dirty="0" smtClean="0">
                <a:solidFill>
                  <a:srgbClr val="0089CF"/>
                </a:solidFill>
                <a:latin typeface="Arial"/>
                <a:cs typeface="Arial"/>
              </a:rPr>
              <a:t>22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0089CF"/>
                </a:solidFill>
                <a:latin typeface="Arial"/>
                <a:cs typeface="Arial"/>
              </a:rPr>
              <a:t>941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1200" b="1" spc="-20" smtClean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1200" b="1" spc="-30" smtClean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lang="ru-RU" sz="1200" b="1" spc="-30" dirty="0" smtClean="0">
                <a:solidFill>
                  <a:srgbClr val="0089CF"/>
                </a:solidFill>
                <a:latin typeface="Arial"/>
                <a:cs typeface="Arial"/>
              </a:rPr>
              <a:t>.</a:t>
            </a:r>
            <a:r>
              <a:rPr sz="1200" b="1" spc="-5" smtClean="0">
                <a:solidFill>
                  <a:srgbClr val="0089CF"/>
                </a:solidFill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75"/>
              </a:spcBef>
            </a:pPr>
            <a:r>
              <a:rPr lang="ru-RU" sz="1100" b="1" dirty="0">
                <a:solidFill>
                  <a:srgbClr val="F27A9E"/>
                </a:solidFill>
                <a:latin typeface="Arial"/>
                <a:cs typeface="Arial"/>
              </a:rPr>
              <a:t>вы имеете право на ежемесячную выплату из средств материнского капитала.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200" b="1" spc="-11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АЗМЕР ВЫПЛ</a:t>
            </a:r>
            <a:r>
              <a:rPr sz="1200" b="1" spc="-60" dirty="0">
                <a:solidFill>
                  <a:srgbClr val="0089C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ТЫ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150" dirty="0" smtClean="0">
                <a:latin typeface="Arial"/>
                <a:cs typeface="Arial"/>
              </a:rPr>
              <a:t>в ХМАО-Югре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ru-RU"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13</a:t>
            </a:r>
            <a:r>
              <a:rPr sz="2300" b="1" spc="-37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  9 5  8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2300" b="1" spc="-35" smtClean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2300" b="1" spc="-60" smtClean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lang="ru-RU" sz="2300" b="1" dirty="0" smtClean="0">
                <a:solidFill>
                  <a:srgbClr val="0089CF"/>
                </a:solidFill>
                <a:latin typeface="Arial"/>
                <a:cs typeface="Arial"/>
              </a:rPr>
              <a:t>ей</a:t>
            </a:r>
            <a:endParaRPr sz="2300" dirty="0">
              <a:latin typeface="Arial"/>
              <a:cs typeface="Arial"/>
            </a:endParaRPr>
          </a:p>
          <a:p>
            <a:pPr marR="5080" algn="ctr">
              <a:lnSpc>
                <a:spcPct val="105300"/>
              </a:lnSpc>
              <a:spcBef>
                <a:spcPts val="295"/>
              </a:spcBef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Выпл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произ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до достижения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еб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ен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ом 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зрас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1,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5 л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GROUP\_2018\____2018_January_LEAFLET_EZHEMES_VYP_iz_MAT_regions Folder\___PowerPoint___\____2018_January_BAZ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7580152" y="2502520"/>
            <a:ext cx="2746375" cy="482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>
              <a:lnSpc>
                <a:spcPts val="1100"/>
              </a:lnSpc>
            </a:pP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из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ХМАО-Югры: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 бухгалтер, папа – электрик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жилищной компании и их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sz="950" b="1" spc="-8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мье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дилась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50" b="1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100"/>
              </a:lnSpc>
              <a:spcBef>
                <a:spcPts val="900"/>
              </a:spcBef>
            </a:pP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мама заработала 330 тыс. руб. (зарплата 27,5 тыс. руб. в месяц), папа – 480 тыс. руб. (зарплата 40 тыс. руб. в месяц). Иных доходов не было.  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доход семьи в 2017 году –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тыс. руб. Доход семьи делится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 месяцев, а потом на 4 человек: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sz="950" spc="7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÷12</a:t>
            </a:r>
            <a:r>
              <a:rPr sz="950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sz="950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spc="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</a:t>
            </a:r>
            <a:r>
              <a:rPr sz="950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Прожиточный минимум трудоспособного гражданина в ХМАО-Югре во 2 квартале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года – 15 294,0 руб. Соответственно,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прожиточного минимума трудоспособного гражданина – 22 941,0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доход на одного члена семьи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году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16 875 руб. – менее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минимума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гражданина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ХМАО-Югре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2017 года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(15 294,0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руб.).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семье положена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из средств материнского капитала в размере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13 958,0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в месяц – прожиточный минимум </a:t>
            </a:r>
            <a:r>
              <a:rPr lang="ru-RU" sz="950" b="1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</a:t>
            </a:r>
            <a:r>
              <a:rPr lang="ru-RU" sz="950" b="1" spc="-5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ХМАО-Югре.</a:t>
            </a:r>
            <a:endParaRPr sz="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34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26</Words>
  <Application>Microsoft Office PowerPoint</Application>
  <PresentationFormat>Произвольный</PresentationFormat>
  <Paragraphs>17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027SHnyakinaOV</cp:lastModifiedBy>
  <cp:revision>40</cp:revision>
  <dcterms:created xsi:type="dcterms:W3CDTF">2018-01-19T16:14:56Z</dcterms:created>
  <dcterms:modified xsi:type="dcterms:W3CDTF">2018-01-23T10:11:34Z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